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9144000" cy="5143500"/>
  <p:embeddedFontLst>
    <p:embeddedFont>
      <p:font typeface="Fira Sans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FiraSans-bold.fntdata"/><Relationship Id="rId10" Type="http://schemas.openxmlformats.org/officeDocument/2006/relationships/font" Target="fonts/FiraSans-regular.fntdata"/><Relationship Id="rId13" Type="http://schemas.openxmlformats.org/officeDocument/2006/relationships/font" Target="fonts/FiraSans-boldItalic.fntdata"/><Relationship Id="rId12" Type="http://schemas.openxmlformats.org/officeDocument/2006/relationships/font" Target="fonts/Fir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524300" y="385750"/>
            <a:ext cx="6096300" cy="192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/>
          <p:nvPr>
            <p:ph idx="1" type="body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1:notes"/>
          <p:cNvSpPr/>
          <p:nvPr>
            <p:ph idx="2" type="sldImg"/>
          </p:nvPr>
        </p:nvSpPr>
        <p:spPr>
          <a:xfrm>
            <a:off x="1524300" y="385750"/>
            <a:ext cx="6096300" cy="192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:notes"/>
          <p:cNvSpPr txBox="1"/>
          <p:nvPr>
            <p:ph idx="1" type="body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2:notes"/>
          <p:cNvSpPr/>
          <p:nvPr>
            <p:ph idx="2" type="sldImg"/>
          </p:nvPr>
        </p:nvSpPr>
        <p:spPr>
          <a:xfrm>
            <a:off x="1524300" y="385750"/>
            <a:ext cx="6096300" cy="192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:notes"/>
          <p:cNvSpPr txBox="1"/>
          <p:nvPr>
            <p:ph idx="1" type="body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3:notes"/>
          <p:cNvSpPr/>
          <p:nvPr>
            <p:ph idx="2" type="sldImg"/>
          </p:nvPr>
        </p:nvSpPr>
        <p:spPr>
          <a:xfrm>
            <a:off x="1524300" y="385750"/>
            <a:ext cx="6096300" cy="1928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2e7636ece_0_2:notes"/>
          <p:cNvSpPr txBox="1"/>
          <p:nvPr>
            <p:ph idx="1" type="body"/>
          </p:nvPr>
        </p:nvSpPr>
        <p:spPr>
          <a:xfrm>
            <a:off x="914400" y="2443150"/>
            <a:ext cx="7315200" cy="231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g372e7636ece_0_2:notes"/>
          <p:cNvSpPr/>
          <p:nvPr>
            <p:ph idx="2" type="sldImg"/>
          </p:nvPr>
        </p:nvSpPr>
        <p:spPr>
          <a:xfrm>
            <a:off x="1524300" y="385750"/>
            <a:ext cx="6096300" cy="19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723087" y="950417"/>
            <a:ext cx="4355465" cy="461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723087" y="950417"/>
            <a:ext cx="4355465" cy="461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" type="body"/>
          </p:nvPr>
        </p:nvSpPr>
        <p:spPr>
          <a:xfrm>
            <a:off x="631951" y="1799082"/>
            <a:ext cx="6109334" cy="30048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" type="subTitle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723087" y="950417"/>
            <a:ext cx="4355465" cy="461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2" type="body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23087" y="950417"/>
            <a:ext cx="4355465" cy="4616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5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31951" y="1799082"/>
            <a:ext cx="6109334" cy="30048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1" type="ft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 sz="18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7.png"/><Relationship Id="rId5" Type="http://schemas.openxmlformats.org/officeDocument/2006/relationships/image" Target="../media/image13.png"/><Relationship Id="rId6" Type="http://schemas.openxmlformats.org/officeDocument/2006/relationships/image" Target="../media/image2.jpg"/><Relationship Id="rId7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image" Target="../media/image9.png"/><Relationship Id="rId9" Type="http://schemas.openxmlformats.org/officeDocument/2006/relationships/image" Target="../media/image16.png"/><Relationship Id="rId5" Type="http://schemas.openxmlformats.org/officeDocument/2006/relationships/image" Target="../media/image11.png"/><Relationship Id="rId6" Type="http://schemas.openxmlformats.org/officeDocument/2006/relationships/image" Target="../media/image15.png"/><Relationship Id="rId7" Type="http://schemas.openxmlformats.org/officeDocument/2006/relationships/image" Target="../media/image3.png"/><Relationship Id="rId8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Relationship Id="rId9" Type="http://schemas.openxmlformats.org/officeDocument/2006/relationships/image" Target="../media/image10.png"/><Relationship Id="rId5" Type="http://schemas.openxmlformats.org/officeDocument/2006/relationships/image" Target="../media/image6.jpg"/><Relationship Id="rId6" Type="http://schemas.openxmlformats.org/officeDocument/2006/relationships/image" Target="../media/image3.png"/><Relationship Id="rId7" Type="http://schemas.openxmlformats.org/officeDocument/2006/relationships/image" Target="../media/image16.pn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type="title"/>
          </p:nvPr>
        </p:nvSpPr>
        <p:spPr>
          <a:xfrm>
            <a:off x="1064463" y="2070861"/>
            <a:ext cx="7009130" cy="4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no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2500">
                <a:latin typeface="Fira Sans"/>
                <a:ea typeface="Fira Sans"/>
                <a:cs typeface="Fira Sans"/>
                <a:sym typeface="Fira Sans"/>
              </a:rPr>
              <a:t>Please make a copy of these slides before editing</a:t>
            </a:r>
            <a:endParaRPr sz="2500"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8" title="Ellipse-orange.png"/>
          <p:cNvPicPr preferRelativeResize="0"/>
          <p:nvPr/>
        </p:nvPicPr>
        <p:blipFill rotWithShape="1">
          <a:blip r:embed="rId3">
            <a:alphaModFix/>
          </a:blip>
          <a:srcRect b="63309" l="37658" r="-6" t="0"/>
          <a:stretch/>
        </p:blipFill>
        <p:spPr>
          <a:xfrm flipH="1">
            <a:off x="4311588" y="2308111"/>
            <a:ext cx="4832898" cy="284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8"/>
          <p:cNvSpPr txBox="1"/>
          <p:nvPr>
            <p:ph type="title"/>
          </p:nvPr>
        </p:nvSpPr>
        <p:spPr>
          <a:xfrm>
            <a:off x="723087" y="950417"/>
            <a:ext cx="4839513" cy="45204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no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Fira Sans"/>
                <a:ea typeface="Fira Sans"/>
                <a:cs typeface="Fira Sans"/>
                <a:sym typeface="Fira Sans"/>
              </a:rPr>
              <a:t>Say hello to robot delivery!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1" name="Google Shape;51;p8"/>
          <p:cNvSpPr/>
          <p:nvPr/>
        </p:nvSpPr>
        <p:spPr>
          <a:xfrm>
            <a:off x="967549" y="1820163"/>
            <a:ext cx="4273550" cy="457200"/>
          </a:xfrm>
          <a:custGeom>
            <a:rect b="b" l="l" r="r" t="t"/>
            <a:pathLst>
              <a:path extrusionOk="0" h="457200" w="4273550">
                <a:moveTo>
                  <a:pt x="4273296" y="0"/>
                </a:moveTo>
                <a:lnTo>
                  <a:pt x="0" y="0"/>
                </a:lnTo>
                <a:lnTo>
                  <a:pt x="0" y="228600"/>
                </a:lnTo>
                <a:lnTo>
                  <a:pt x="0" y="457200"/>
                </a:lnTo>
                <a:lnTo>
                  <a:pt x="595884" y="457200"/>
                </a:lnTo>
                <a:lnTo>
                  <a:pt x="595884" y="228600"/>
                </a:lnTo>
                <a:lnTo>
                  <a:pt x="4273296" y="228600"/>
                </a:lnTo>
                <a:lnTo>
                  <a:pt x="427329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2" name="Google Shape;52;p8"/>
          <p:cNvSpPr txBox="1"/>
          <p:nvPr/>
        </p:nvSpPr>
        <p:spPr>
          <a:xfrm>
            <a:off x="5928359" y="573023"/>
            <a:ext cx="2788920" cy="830580"/>
          </a:xfrm>
          <a:prstGeom prst="rect">
            <a:avLst/>
          </a:prstGeom>
          <a:solidFill>
            <a:srgbClr val="EDEDED"/>
          </a:solidFill>
          <a:ln cap="flat" cmpd="sng" w="9525">
            <a:solidFill>
              <a:srgbClr val="5858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9905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0073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latin typeface="Arial"/>
                <a:ea typeface="Arial"/>
                <a:cs typeface="Arial"/>
                <a:sym typeface="Arial"/>
              </a:rPr>
              <a:t>DINING LOGO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8"/>
          <p:cNvSpPr txBox="1"/>
          <p:nvPr>
            <p:ph idx="1" type="body"/>
          </p:nvPr>
        </p:nvSpPr>
        <p:spPr>
          <a:xfrm>
            <a:off x="631951" y="1646682"/>
            <a:ext cx="6109200" cy="20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16865" lvl="0" marL="335280" marR="15398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</a:pPr>
            <a:r>
              <a:rPr lang="en-US" sz="1400">
                <a:latin typeface="Fira Sans"/>
                <a:ea typeface="Fira Sans"/>
                <a:cs typeface="Fira Sans"/>
                <a:sym typeface="Fira Sans"/>
              </a:rPr>
              <a:t>Grubhub food delivery is now powered by Starship robots!</a:t>
            </a:r>
            <a:endParaRPr sz="1400">
              <a:latin typeface="Fira Sans"/>
              <a:ea typeface="Fira Sans"/>
              <a:cs typeface="Fira Sans"/>
              <a:sym typeface="Fira Sans"/>
            </a:endParaRPr>
          </a:p>
          <a:p>
            <a:pPr indent="-316230" lvl="0" marL="335280" rtl="0" algn="l">
              <a:lnSpc>
                <a:spcPct val="100000"/>
              </a:lnSpc>
              <a:spcBef>
                <a:spcPts val="994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</a:pPr>
            <a:r>
              <a:rPr lang="en-US" sz="1400">
                <a:latin typeface="Fira Sans"/>
                <a:ea typeface="Fira Sans"/>
                <a:cs typeface="Fira Sans"/>
                <a:sym typeface="Fira Sans"/>
              </a:rPr>
              <a:t>Robots deliver food and drinks to you anywhere on</a:t>
            </a:r>
            <a:endParaRPr sz="14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3352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latin typeface="Fira Sans"/>
                <a:ea typeface="Fira Sans"/>
                <a:cs typeface="Fira Sans"/>
                <a:sym typeface="Fira Sans"/>
              </a:rPr>
              <a:t>campus - dorms, library, outside lecture halls, quad, etc.</a:t>
            </a:r>
            <a:endParaRPr sz="1400">
              <a:latin typeface="Fira Sans"/>
              <a:ea typeface="Fira Sans"/>
              <a:cs typeface="Fira Sans"/>
              <a:sym typeface="Fira Sans"/>
            </a:endParaRPr>
          </a:p>
          <a:p>
            <a:pPr indent="-316865" lvl="0" marL="335280" marR="166179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</a:pPr>
            <a:r>
              <a:rPr lang="en-US" sz="1400">
                <a:latin typeface="Fira Sans"/>
                <a:ea typeface="Fira Sans"/>
                <a:cs typeface="Fira Sans"/>
                <a:sym typeface="Fira Sans"/>
              </a:rPr>
              <a:t>Robot delivery is affordable, fast, convenient and environmentally friendly</a:t>
            </a:r>
            <a:endParaRPr sz="1400">
              <a:latin typeface="Fira Sans"/>
              <a:ea typeface="Fira Sans"/>
              <a:cs typeface="Fira Sans"/>
              <a:sym typeface="Fira Sans"/>
            </a:endParaRPr>
          </a:p>
          <a:p>
            <a:pPr indent="-316230" lvl="0" marL="335280" rtl="0" algn="l">
              <a:lnSpc>
                <a:spcPct val="100000"/>
              </a:lnSpc>
              <a:spcBef>
                <a:spcPts val="100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Fira Sans"/>
              <a:buChar char="●"/>
            </a:pPr>
            <a:r>
              <a:rPr lang="en-US" sz="1400">
                <a:latin typeface="Fira Sans"/>
                <a:ea typeface="Fira Sans"/>
                <a:cs typeface="Fira Sans"/>
                <a:sym typeface="Fira Sans"/>
              </a:rPr>
              <a:t>[Declining Tender] is also accepted for payment</a:t>
            </a:r>
            <a:endParaRPr sz="1400"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5080" rtl="0" algn="l">
              <a:lnSpc>
                <a:spcPct val="100000"/>
              </a:lnSpc>
              <a:spcBef>
                <a:spcPts val="155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54" name="Google Shape;54;p8"/>
          <p:cNvGrpSpPr/>
          <p:nvPr/>
        </p:nvGrpSpPr>
        <p:grpSpPr>
          <a:xfrm>
            <a:off x="644651" y="294132"/>
            <a:ext cx="2787396" cy="4677155"/>
            <a:chOff x="644651" y="294132"/>
            <a:chExt cx="2787396" cy="4677155"/>
          </a:xfrm>
        </p:grpSpPr>
        <p:pic>
          <p:nvPicPr>
            <p:cNvPr id="55" name="Google Shape;55;p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818131" y="294132"/>
              <a:ext cx="1613916" cy="3535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p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44651" y="3931919"/>
              <a:ext cx="1037844" cy="10393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" name="Google Shape;57;p8"/>
          <p:cNvSpPr txBox="1"/>
          <p:nvPr/>
        </p:nvSpPr>
        <p:spPr>
          <a:xfrm>
            <a:off x="1748150" y="4235825"/>
            <a:ext cx="3000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5715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Order on</a:t>
            </a:r>
            <a:r>
              <a:rPr lang="en-US" sz="22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 </a:t>
            </a:r>
            <a:r>
              <a:rPr b="1" lang="en-US" sz="2200">
                <a:solidFill>
                  <a:srgbClr val="FF5500"/>
                </a:solidFill>
                <a:latin typeface="Fira Sans"/>
                <a:ea typeface="Fira Sans"/>
                <a:cs typeface="Fira Sans"/>
                <a:sym typeface="Fira Sans"/>
              </a:rPr>
              <a:t>Grubhub</a:t>
            </a:r>
            <a:endParaRPr/>
          </a:p>
        </p:txBody>
      </p:sp>
      <p:sp>
        <p:nvSpPr>
          <p:cNvPr id="58" name="Google Shape;58;p8"/>
          <p:cNvSpPr txBox="1"/>
          <p:nvPr/>
        </p:nvSpPr>
        <p:spPr>
          <a:xfrm>
            <a:off x="5562600" y="43950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5080" rtl="0" algn="l">
              <a:spcBef>
                <a:spcPts val="155"/>
              </a:spcBef>
              <a:spcAft>
                <a:spcPts val="0"/>
              </a:spcAft>
              <a:buNone/>
            </a:pPr>
            <a:r>
              <a:rPr i="1" lang="en-US" sz="11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CAMPUS COLOR</a:t>
            </a:r>
            <a:endParaRPr sz="1100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59" name="Google Shape;59;p8" title="Grubhub_Wordmark_Orange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6325" y="334339"/>
            <a:ext cx="1316736" cy="279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243588" y="4834425"/>
            <a:ext cx="1672800" cy="175800"/>
          </a:xfrm>
          <a:prstGeom prst="ellipse">
            <a:avLst/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9"/>
          <p:cNvSpPr txBox="1"/>
          <p:nvPr>
            <p:ph type="title"/>
          </p:nvPr>
        </p:nvSpPr>
        <p:spPr>
          <a:xfrm>
            <a:off x="391464" y="298526"/>
            <a:ext cx="6923736" cy="4283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no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latin typeface="Fira Sans"/>
                <a:ea typeface="Fira Sans"/>
                <a:cs typeface="Fira Sans"/>
                <a:sym typeface="Fira Sans"/>
              </a:rPr>
              <a:t>Locations offering robot delivery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66" name="Google Shape;6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104" y="236220"/>
            <a:ext cx="1173479" cy="1173479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9"/>
          <p:cNvSpPr txBox="1"/>
          <p:nvPr/>
        </p:nvSpPr>
        <p:spPr>
          <a:xfrm>
            <a:off x="1448827" y="963300"/>
            <a:ext cx="13548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noAutofit/>
          </a:bodyPr>
          <a:lstStyle/>
          <a:p>
            <a:pPr indent="-316865" lvl="0" marL="32956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Fira Sans"/>
              <a:buChar char="●"/>
            </a:pPr>
            <a:r>
              <a:rPr lang="en-US" sz="1400">
                <a:solidFill>
                  <a:srgbClr val="585858"/>
                </a:solidFill>
                <a:latin typeface="Fira Sans"/>
                <a:ea typeface="Fira Sans"/>
                <a:cs typeface="Fira Sans"/>
                <a:sym typeface="Fira Sans"/>
              </a:rPr>
              <a:t>Location 1</a:t>
            </a:r>
            <a:endParaRPr sz="1400">
              <a:latin typeface="Fira Sans"/>
              <a:ea typeface="Fira Sans"/>
              <a:cs typeface="Fira Sans"/>
              <a:sym typeface="Fira Sans"/>
            </a:endParaRPr>
          </a:p>
          <a:p>
            <a:pPr indent="-316865" lvl="0" marL="32956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Fira Sans"/>
              <a:buChar char="●"/>
            </a:pPr>
            <a:r>
              <a:rPr lang="en-US" sz="1400">
                <a:solidFill>
                  <a:srgbClr val="585858"/>
                </a:solidFill>
                <a:latin typeface="Fira Sans"/>
                <a:ea typeface="Fira Sans"/>
                <a:cs typeface="Fira Sans"/>
                <a:sym typeface="Fira Sans"/>
              </a:rPr>
              <a:t>Location 2</a:t>
            </a:r>
            <a:endParaRPr sz="1400">
              <a:latin typeface="Fira Sans"/>
              <a:ea typeface="Fira Sans"/>
              <a:cs typeface="Fira Sans"/>
              <a:sym typeface="Fira Sans"/>
            </a:endParaRPr>
          </a:p>
          <a:p>
            <a:pPr indent="-316865" lvl="0" marL="32956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Fira Sans"/>
              <a:buChar char="●"/>
            </a:pPr>
            <a:r>
              <a:rPr lang="en-US" sz="1400">
                <a:solidFill>
                  <a:srgbClr val="585858"/>
                </a:solidFill>
                <a:latin typeface="Fira Sans"/>
                <a:ea typeface="Fira Sans"/>
                <a:cs typeface="Fira Sans"/>
                <a:sym typeface="Fira Sans"/>
              </a:rPr>
              <a:t>Location 3</a:t>
            </a:r>
            <a:endParaRPr sz="1400">
              <a:latin typeface="Fira Sans"/>
              <a:ea typeface="Fira Sans"/>
              <a:cs typeface="Fira Sans"/>
              <a:sym typeface="Fira Sans"/>
            </a:endParaRPr>
          </a:p>
          <a:p>
            <a:pPr indent="-316865" lvl="0" marL="32956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Fira Sans"/>
              <a:buChar char="●"/>
            </a:pPr>
            <a:r>
              <a:rPr lang="en-US" sz="1400">
                <a:solidFill>
                  <a:srgbClr val="585858"/>
                </a:solidFill>
                <a:latin typeface="Fira Sans"/>
                <a:ea typeface="Fira Sans"/>
                <a:cs typeface="Fira Sans"/>
                <a:sym typeface="Fira Sans"/>
              </a:rPr>
              <a:t>Location 4</a:t>
            </a:r>
            <a:endParaRPr sz="14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68" name="Google Shape;68;p9" title="GH_B2B_Beverage_A_1920x1080px_vg.png"/>
          <p:cNvPicPr preferRelativeResize="0"/>
          <p:nvPr/>
        </p:nvPicPr>
        <p:blipFill rotWithShape="1">
          <a:blip r:embed="rId4">
            <a:alphaModFix/>
          </a:blip>
          <a:srcRect b="23304" l="36260" r="36260" t="23304"/>
          <a:stretch/>
        </p:blipFill>
        <p:spPr>
          <a:xfrm rot="436179">
            <a:off x="3700902" y="3877788"/>
            <a:ext cx="838773" cy="91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9" title="GH_B2B_Taco_1920x1080px_vg.png"/>
          <p:cNvPicPr preferRelativeResize="0"/>
          <p:nvPr/>
        </p:nvPicPr>
        <p:blipFill rotWithShape="1">
          <a:blip r:embed="rId5">
            <a:alphaModFix/>
          </a:blip>
          <a:srcRect b="26841" l="30246" r="35074" t="27400"/>
          <a:stretch/>
        </p:blipFill>
        <p:spPr>
          <a:xfrm>
            <a:off x="6232700" y="4052100"/>
            <a:ext cx="1054950" cy="782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9" title="GH_B2B_Salad_1920x1080px_vg.png"/>
          <p:cNvPicPr preferRelativeResize="0"/>
          <p:nvPr/>
        </p:nvPicPr>
        <p:blipFill rotWithShape="1">
          <a:blip r:embed="rId6">
            <a:alphaModFix/>
          </a:blip>
          <a:srcRect b="21425" l="29905" r="29909" t="30886"/>
          <a:stretch/>
        </p:blipFill>
        <p:spPr>
          <a:xfrm>
            <a:off x="4683088" y="4031550"/>
            <a:ext cx="1234627" cy="82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9" title="GH_Hero_Peperoni_Pizza_slice_1920x1080px_vg.png"/>
          <p:cNvPicPr preferRelativeResize="0"/>
          <p:nvPr/>
        </p:nvPicPr>
        <p:blipFill rotWithShape="1">
          <a:blip r:embed="rId7">
            <a:alphaModFix/>
          </a:blip>
          <a:srcRect b="21870" l="29218" r="29213" t="21864"/>
          <a:stretch/>
        </p:blipFill>
        <p:spPr>
          <a:xfrm>
            <a:off x="7543470" y="3992152"/>
            <a:ext cx="1173473" cy="892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9" title="GH_B2B_Burger_1920x1080px_vg (1).png"/>
          <p:cNvPicPr preferRelativeResize="0"/>
          <p:nvPr/>
        </p:nvPicPr>
        <p:blipFill rotWithShape="1">
          <a:blip r:embed="rId8">
            <a:alphaModFix/>
          </a:blip>
          <a:srcRect b="18208" l="30242" r="30246" t="18214"/>
          <a:stretch/>
        </p:blipFill>
        <p:spPr>
          <a:xfrm>
            <a:off x="2441850" y="3941751"/>
            <a:ext cx="987156" cy="89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9" title="orange_flag-ProjectWonderful_reverse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43598" y="2125034"/>
            <a:ext cx="1672801" cy="2973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/>
          <p:nvPr/>
        </p:nvSpPr>
        <p:spPr>
          <a:xfrm>
            <a:off x="4488179" y="0"/>
            <a:ext cx="4655820" cy="5143500"/>
          </a:xfrm>
          <a:custGeom>
            <a:rect b="b" l="l" r="r" t="t"/>
            <a:pathLst>
              <a:path extrusionOk="0" h="5143500" w="4655820">
                <a:moveTo>
                  <a:pt x="4655820" y="0"/>
                </a:moveTo>
                <a:lnTo>
                  <a:pt x="0" y="0"/>
                </a:lnTo>
                <a:lnTo>
                  <a:pt x="0" y="5143500"/>
                </a:lnTo>
                <a:lnTo>
                  <a:pt x="4655820" y="5143500"/>
                </a:lnTo>
                <a:lnTo>
                  <a:pt x="4655820" y="0"/>
                </a:lnTo>
                <a:close/>
              </a:path>
            </a:pathLst>
          </a:custGeom>
          <a:solidFill>
            <a:srgbClr val="F8F4F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79" name="Google Shape;79;p10" title="new-UND.png"/>
          <p:cNvPicPr preferRelativeResize="0"/>
          <p:nvPr/>
        </p:nvPicPr>
        <p:blipFill rotWithShape="1">
          <a:blip r:embed="rId3">
            <a:alphaModFix/>
          </a:blip>
          <a:srcRect b="199" l="0" r="0" t="199"/>
          <a:stretch/>
        </p:blipFill>
        <p:spPr>
          <a:xfrm>
            <a:off x="7223759" y="932276"/>
            <a:ext cx="1558417" cy="336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26013" y="726549"/>
            <a:ext cx="1967483" cy="3771899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0"/>
          <p:cNvSpPr txBox="1"/>
          <p:nvPr>
            <p:ph type="title"/>
          </p:nvPr>
        </p:nvSpPr>
        <p:spPr>
          <a:xfrm>
            <a:off x="271674" y="176025"/>
            <a:ext cx="3717600" cy="7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no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Fira Sans"/>
                <a:ea typeface="Fira Sans"/>
                <a:cs typeface="Fira Sans"/>
                <a:sym typeface="Fira Sans"/>
              </a:rPr>
              <a:t>Easy ordering, anywhere on campus</a:t>
            </a:r>
            <a:endParaRPr sz="24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82" name="Google Shape;82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011" y="4038598"/>
            <a:ext cx="1027176" cy="102565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0"/>
          <p:cNvSpPr txBox="1"/>
          <p:nvPr/>
        </p:nvSpPr>
        <p:spPr>
          <a:xfrm>
            <a:off x="496011" y="1497584"/>
            <a:ext cx="3493200" cy="19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16865" lvl="0" marL="335280" marR="508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Fira Sans"/>
              <a:buChar char="●"/>
            </a:pPr>
            <a:r>
              <a:rPr lang="en-US">
                <a:latin typeface="Fira Sans"/>
                <a:ea typeface="Fira Sans"/>
                <a:cs typeface="Fira Sans"/>
                <a:sym typeface="Fira Sans"/>
              </a:rPr>
              <a:t>Robots deliver food and drinks to you anywhere on campus - dorms, library, outside lecture halls, quad, etc.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-316865" lvl="0" marL="335280" marR="383540" rtl="0" algn="l">
              <a:lnSpc>
                <a:spcPct val="100000"/>
              </a:lnSpc>
              <a:spcBef>
                <a:spcPts val="994"/>
              </a:spcBef>
              <a:spcAft>
                <a:spcPts val="0"/>
              </a:spcAft>
              <a:buSzPts val="1400"/>
              <a:buFont typeface="Fira Sans"/>
              <a:buChar char="●"/>
            </a:pPr>
            <a:r>
              <a:rPr lang="en-US">
                <a:latin typeface="Fira Sans"/>
                <a:ea typeface="Fira Sans"/>
                <a:cs typeface="Fira Sans"/>
                <a:sym typeface="Fira Sans"/>
              </a:rPr>
              <a:t>Robot delivery is affordable, fast, convenient and environmentally friendly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  <a:p>
            <a:pPr indent="-316865" lvl="0" marL="335280" marR="20129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Fira Sans"/>
              <a:buChar char="●"/>
            </a:pPr>
            <a:r>
              <a:rPr lang="en-US">
                <a:latin typeface="Fira Sans"/>
                <a:ea typeface="Fira Sans"/>
                <a:cs typeface="Fira Sans"/>
                <a:sym typeface="Fira Sans"/>
              </a:rPr>
              <a:t>[Declining Tender] is also accepted for payment</a:t>
            </a:r>
            <a:endParaRPr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84" name="Google Shape;84;p10"/>
          <p:cNvGrpSpPr/>
          <p:nvPr/>
        </p:nvGrpSpPr>
        <p:grpSpPr>
          <a:xfrm>
            <a:off x="5627600" y="865238"/>
            <a:ext cx="1499400" cy="754800"/>
            <a:chOff x="5405725" y="484225"/>
            <a:chExt cx="1499400" cy="754800"/>
          </a:xfrm>
        </p:grpSpPr>
        <p:sp>
          <p:nvSpPr>
            <p:cNvPr id="85" name="Google Shape;85;p10"/>
            <p:cNvSpPr/>
            <p:nvPr/>
          </p:nvSpPr>
          <p:spPr>
            <a:xfrm>
              <a:off x="6024275" y="484225"/>
              <a:ext cx="262200" cy="262200"/>
            </a:xfrm>
            <a:prstGeom prst="ellipse">
              <a:avLst/>
            </a:prstGeom>
            <a:solidFill>
              <a:srgbClr val="B8D9C5"/>
            </a:solidFill>
            <a:ln>
              <a:noFill/>
            </a:ln>
          </p:spPr>
          <p:txBody>
            <a:bodyPr anchorCtr="0" anchor="ctr" bIns="91425" lIns="91425" spcFirstLastPara="1" rIns="68550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1</a:t>
              </a:r>
              <a:endParaRPr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86" name="Google Shape;86;p10"/>
            <p:cNvSpPr txBox="1"/>
            <p:nvPr/>
          </p:nvSpPr>
          <p:spPr>
            <a:xfrm>
              <a:off x="5405725" y="746425"/>
              <a:ext cx="14994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Open the</a:t>
              </a:r>
              <a:b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Grubhub app</a:t>
              </a:r>
              <a:endParaRPr b="1" sz="10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87" name="Google Shape;87;p10"/>
          <p:cNvGrpSpPr/>
          <p:nvPr/>
        </p:nvGrpSpPr>
        <p:grpSpPr>
          <a:xfrm>
            <a:off x="5627600" y="2026475"/>
            <a:ext cx="1499400" cy="908700"/>
            <a:chOff x="5405725" y="1580175"/>
            <a:chExt cx="1499400" cy="908700"/>
          </a:xfrm>
        </p:grpSpPr>
        <p:sp>
          <p:nvSpPr>
            <p:cNvPr id="88" name="Google Shape;88;p10"/>
            <p:cNvSpPr/>
            <p:nvPr/>
          </p:nvSpPr>
          <p:spPr>
            <a:xfrm>
              <a:off x="6024275" y="1580175"/>
              <a:ext cx="262200" cy="262200"/>
            </a:xfrm>
            <a:prstGeom prst="ellipse">
              <a:avLst/>
            </a:prstGeom>
            <a:solidFill>
              <a:srgbClr val="B8D9C5"/>
            </a:solidFill>
            <a:ln>
              <a:noFill/>
            </a:ln>
          </p:spPr>
          <p:txBody>
            <a:bodyPr anchorCtr="0" anchor="ctr" bIns="91425" lIns="91425" spcFirstLastPara="1" rIns="68550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2</a:t>
              </a:r>
              <a:endParaRPr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89" name="Google Shape;89;p10"/>
            <p:cNvSpPr txBox="1"/>
            <p:nvPr/>
          </p:nvSpPr>
          <p:spPr>
            <a:xfrm>
              <a:off x="5405725" y="1842375"/>
              <a:ext cx="14994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Order from</a:t>
              </a:r>
              <a:b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restaurants offering</a:t>
              </a:r>
              <a:b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Robot delivery</a:t>
              </a:r>
              <a:endParaRPr b="1" sz="10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90" name="Google Shape;90;p10"/>
          <p:cNvGrpSpPr/>
          <p:nvPr/>
        </p:nvGrpSpPr>
        <p:grpSpPr>
          <a:xfrm>
            <a:off x="5627600" y="3458063"/>
            <a:ext cx="1499400" cy="908700"/>
            <a:chOff x="5405725" y="2971950"/>
            <a:chExt cx="1499400" cy="908700"/>
          </a:xfrm>
        </p:grpSpPr>
        <p:sp>
          <p:nvSpPr>
            <p:cNvPr id="91" name="Google Shape;91;p10"/>
            <p:cNvSpPr/>
            <p:nvPr/>
          </p:nvSpPr>
          <p:spPr>
            <a:xfrm>
              <a:off x="6024275" y="2971950"/>
              <a:ext cx="262200" cy="262200"/>
            </a:xfrm>
            <a:prstGeom prst="ellipse">
              <a:avLst/>
            </a:prstGeom>
            <a:solidFill>
              <a:srgbClr val="B8D9C5"/>
            </a:solidFill>
            <a:ln>
              <a:noFill/>
            </a:ln>
          </p:spPr>
          <p:txBody>
            <a:bodyPr anchorCtr="0" anchor="ctr" bIns="91425" lIns="91425" spcFirstLastPara="1" rIns="68550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>
                  <a:solidFill>
                    <a:schemeClr val="lt1"/>
                  </a:solidFill>
                  <a:latin typeface="Fira Sans"/>
                  <a:ea typeface="Fira Sans"/>
                  <a:cs typeface="Fira Sans"/>
                  <a:sym typeface="Fira Sans"/>
                </a:rPr>
                <a:t>3</a:t>
              </a:r>
              <a:endParaRPr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92" name="Google Shape;92;p10"/>
            <p:cNvSpPr txBox="1"/>
            <p:nvPr/>
          </p:nvSpPr>
          <p:spPr>
            <a:xfrm>
              <a:off x="5405725" y="3234150"/>
              <a:ext cx="14994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Get bot delivery</a:t>
              </a:r>
              <a:b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directly to you</a:t>
              </a:r>
              <a:b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-US" sz="1000">
                  <a:solidFill>
                    <a:schemeClr val="dk1"/>
                  </a:solidFill>
                  <a:latin typeface="Fira Sans"/>
                  <a:ea typeface="Fira Sans"/>
                  <a:cs typeface="Fira Sans"/>
                  <a:sym typeface="Fira Sans"/>
                </a:rPr>
                <a:t>on campus</a:t>
              </a:r>
              <a:endParaRPr b="1" sz="10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pic>
        <p:nvPicPr>
          <p:cNvPr id="93" name="Google Shape;93;p10" title="GH_Hero_Peperoni_Pizza_slice_1920x1080px_vg.png"/>
          <p:cNvPicPr preferRelativeResize="0"/>
          <p:nvPr/>
        </p:nvPicPr>
        <p:blipFill rotWithShape="1">
          <a:blip r:embed="rId6">
            <a:alphaModFix/>
          </a:blip>
          <a:srcRect b="21481" l="30897" r="30901" t="21476"/>
          <a:stretch/>
        </p:blipFill>
        <p:spPr>
          <a:xfrm>
            <a:off x="4861150" y="2305375"/>
            <a:ext cx="766449" cy="6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0"/>
          <p:cNvSpPr/>
          <p:nvPr/>
        </p:nvSpPr>
        <p:spPr>
          <a:xfrm>
            <a:off x="4897200" y="4233525"/>
            <a:ext cx="766500" cy="1038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0" title="orange_flag-ProjectWonderful_reverse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97225" y="3004187"/>
            <a:ext cx="766449" cy="1362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0" title="GH_B2B_iPhone_List_your_restaurant_Celebratory_290px_vg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803975" y="786050"/>
            <a:ext cx="880799" cy="880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300559" y="865238"/>
            <a:ext cx="1558417" cy="33604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